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4" r:id="rId8"/>
    <p:sldId id="265" r:id="rId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mc="http://schemas.openxmlformats.org/markup-compatibility/2006" xmlns:mv="urn:schemas-microsoft-com:mac:vml" xmlns="" xmlns:p14="http://schemas.microsoft.com/office/powerpoint/2010/main" val="0"/>
    </p:ext>
    <p:ext uri="{D31A062A-798A-4329-ABDD-BBA856620510}">
      <p14:defaultImageDpi xmlns:mc="http://schemas.openxmlformats.org/markup-compatibility/2006" xmlns:mv="urn:schemas-microsoft-com:mac:vml"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714"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78A57C-98AA-4657-A987-B34ABA3508A8}" type="datetimeFigureOut">
              <a:rPr lang="sv-SE" smtClean="0"/>
              <a:pPr/>
              <a:t>2012-03-06</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8D2F21-4629-4F10-9A2E-9ADB93EADC64}" type="slidenum">
              <a:rPr lang="sv-SE" smtClean="0"/>
              <a:pPr/>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18D2F21-4629-4F10-9A2E-9ADB93EADC64}" type="slidenum">
              <a:rPr lang="sv-SE" smtClean="0"/>
              <a:pPr/>
              <a:t>1</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18D2F21-4629-4F10-9A2E-9ADB93EADC64}" type="slidenum">
              <a:rPr lang="sv-SE" smtClean="0"/>
              <a:pPr/>
              <a:t>2</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18D2F21-4629-4F10-9A2E-9ADB93EADC64}" type="slidenum">
              <a:rPr lang="sv-SE" smtClean="0"/>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18D2F21-4629-4F10-9A2E-9ADB93EADC64}" type="slidenum">
              <a:rPr lang="sv-SE" smtClean="0"/>
              <a:pPr/>
              <a:t>4</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18D2F21-4629-4F10-9A2E-9ADB93EADC64}" type="slidenum">
              <a:rPr lang="sv-SE" smtClean="0"/>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18D2F21-4629-4F10-9A2E-9ADB93EADC64}" type="slidenum">
              <a:rPr lang="sv-SE" smtClean="0"/>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18D2F21-4629-4F10-9A2E-9ADB93EADC64}" type="slidenum">
              <a:rPr lang="sv-SE" smtClean="0"/>
              <a:pPr/>
              <a:t>7</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18D2F21-4629-4F10-9A2E-9ADB93EADC64}" type="slidenum">
              <a:rPr lang="sv-SE" smtClean="0"/>
              <a:pPr/>
              <a:t>8</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9B2062A4-BFAD-4ABA-81CD-8C6655F7A2F6}" type="datetimeFigureOut">
              <a:rPr lang="sv-SE" smtClean="0"/>
              <a:pPr/>
              <a:t>2012-03-06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3B80421-2E29-4180-AC6F-2DBAE44843D7}" type="slidenum">
              <a:rPr lang="sv-SE" smtClean="0"/>
              <a:pPr/>
              <a:t>‹#›</a:t>
            </a:fld>
            <a:endParaRPr lang="sv-SE"/>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sv-SE" smtClean="0"/>
              <a:t>Klicka här för att ändra format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9B2062A4-BFAD-4ABA-81CD-8C6655F7A2F6}" type="datetimeFigureOut">
              <a:rPr lang="sv-SE" smtClean="0"/>
              <a:pPr/>
              <a:t>2012-03-06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3B80421-2E29-4180-AC6F-2DBAE44843D7}"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9B2062A4-BFAD-4ABA-81CD-8C6655F7A2F6}" type="datetimeFigureOut">
              <a:rPr lang="sv-SE" smtClean="0"/>
              <a:pPr/>
              <a:t>2012-03-06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3B80421-2E29-4180-AC6F-2DBAE44843D7}"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sv-SE" smtClean="0"/>
              <a:t>Klicka här för att ändra format</a:t>
            </a:r>
            <a:endParaRPr lang="en-US" dirty="0"/>
          </a:p>
        </p:txBody>
      </p:sp>
      <p:sp>
        <p:nvSpPr>
          <p:cNvPr id="4" name="Date Placeholder 3"/>
          <p:cNvSpPr>
            <a:spLocks noGrp="1"/>
          </p:cNvSpPr>
          <p:nvPr>
            <p:ph type="dt" sz="half" idx="10"/>
          </p:nvPr>
        </p:nvSpPr>
        <p:spPr/>
        <p:txBody>
          <a:bodyPr/>
          <a:lstStyle/>
          <a:p>
            <a:fld id="{9B2062A4-BFAD-4ABA-81CD-8C6655F7A2F6}" type="datetimeFigureOut">
              <a:rPr lang="sv-SE" smtClean="0"/>
              <a:pPr/>
              <a:t>2012-03-06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3B80421-2E29-4180-AC6F-2DBAE44843D7}" type="slidenum">
              <a:rPr lang="sv-SE" smtClean="0"/>
              <a:pPr/>
              <a:t>‹#›</a:t>
            </a:fld>
            <a:endParaRPr lang="sv-SE"/>
          </a:p>
        </p:txBody>
      </p:sp>
      <p:sp>
        <p:nvSpPr>
          <p:cNvPr id="8" name="Content Placeholder 7"/>
          <p:cNvSpPr>
            <a:spLocks noGrp="1"/>
          </p:cNvSpPr>
          <p:nvPr>
            <p:ph sz="quarter" idx="13"/>
          </p:nvPr>
        </p:nvSpPr>
        <p:spPr>
          <a:xfrm>
            <a:off x="609600" y="1600200"/>
            <a:ext cx="7924800" cy="41148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sv-SE" smtClean="0"/>
              <a:t>Klicka här för att ändra format</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9B2062A4-BFAD-4ABA-81CD-8C6655F7A2F6}" type="datetimeFigureOut">
              <a:rPr lang="sv-SE" smtClean="0"/>
              <a:pPr/>
              <a:t>2012-03-06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3B80421-2E29-4180-AC6F-2DBAE44843D7}"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2" name="Title 1"/>
          <p:cNvSpPr>
            <a:spLocks noGrp="1"/>
          </p:cNvSpPr>
          <p:nvPr>
            <p:ph type="title"/>
          </p:nvPr>
        </p:nvSpPr>
        <p:spPr>
          <a:xfrm>
            <a:off x="609600" y="274638"/>
            <a:ext cx="7924800" cy="1143000"/>
          </a:xfrm>
        </p:spPr>
        <p:txBody>
          <a:bodyPr/>
          <a:lstStyle/>
          <a:p>
            <a:r>
              <a:rPr lang="sv-SE" smtClean="0"/>
              <a:t>Klicka här för att ändra format</a:t>
            </a:r>
            <a:endParaRPr lang="en-US" dirty="0"/>
          </a:p>
        </p:txBody>
      </p:sp>
      <p:sp>
        <p:nvSpPr>
          <p:cNvPr id="5" name="Date Placeholder 4"/>
          <p:cNvSpPr>
            <a:spLocks noGrp="1"/>
          </p:cNvSpPr>
          <p:nvPr>
            <p:ph type="dt" sz="half" idx="10"/>
          </p:nvPr>
        </p:nvSpPr>
        <p:spPr/>
        <p:txBody>
          <a:bodyPr/>
          <a:lstStyle/>
          <a:p>
            <a:fld id="{9B2062A4-BFAD-4ABA-81CD-8C6655F7A2F6}" type="datetimeFigureOut">
              <a:rPr lang="sv-SE" smtClean="0"/>
              <a:pPr/>
              <a:t>2012-03-06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3B80421-2E29-4180-AC6F-2DBAE44843D7}"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sv-SE" smtClean="0"/>
              <a:t>Klicka här för att ändra format</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7" name="Date Placeholder 6"/>
          <p:cNvSpPr>
            <a:spLocks noGrp="1"/>
          </p:cNvSpPr>
          <p:nvPr>
            <p:ph type="dt" sz="half" idx="10"/>
          </p:nvPr>
        </p:nvSpPr>
        <p:spPr/>
        <p:txBody>
          <a:bodyPr/>
          <a:lstStyle/>
          <a:p>
            <a:fld id="{9B2062A4-BFAD-4ABA-81CD-8C6655F7A2F6}" type="datetimeFigureOut">
              <a:rPr lang="sv-SE" smtClean="0"/>
              <a:pPr/>
              <a:t>2012-03-06</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B3B80421-2E29-4180-AC6F-2DBAE44843D7}"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9B2062A4-BFAD-4ABA-81CD-8C6655F7A2F6}" type="datetimeFigureOut">
              <a:rPr lang="sv-SE" smtClean="0"/>
              <a:pPr/>
              <a:t>2012-03-06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B3B80421-2E29-4180-AC6F-2DBAE44843D7}"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062A4-BFAD-4ABA-81CD-8C6655F7A2F6}" type="datetimeFigureOut">
              <a:rPr lang="sv-SE" smtClean="0"/>
              <a:pPr/>
              <a:t>2012-03-06</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B3B80421-2E29-4180-AC6F-2DBAE44843D7}"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sv-SE" smtClean="0"/>
              <a:t>Klicka här för att ändra format</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9B2062A4-BFAD-4ABA-81CD-8C6655F7A2F6}" type="datetimeFigureOut">
              <a:rPr lang="sv-SE" smtClean="0"/>
              <a:pPr/>
              <a:t>2012-03-06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3B80421-2E29-4180-AC6F-2DBAE44843D7}"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sv-SE" smtClean="0"/>
              <a:t>Klicka här för att ändra format</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9B2062A4-BFAD-4ABA-81CD-8C6655F7A2F6}" type="datetimeFigureOut">
              <a:rPr lang="sv-SE" smtClean="0"/>
              <a:pPr/>
              <a:t>2012-03-06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3B80421-2E29-4180-AC6F-2DBAE44843D7}"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9B2062A4-BFAD-4ABA-81CD-8C6655F7A2F6}" type="datetimeFigureOut">
              <a:rPr lang="sv-SE" smtClean="0"/>
              <a:pPr/>
              <a:t>2012-03-06</a:t>
            </a:fld>
            <a:endParaRPr lang="sv-SE"/>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sv-SE"/>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3B80421-2E29-4180-AC6F-2DBAE44843D7}" type="slidenum">
              <a:rPr lang="sv-SE" smtClean="0"/>
              <a:pPr/>
              <a:t>‹#›</a:t>
            </a:fld>
            <a:endParaRPr lang="sv-S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39552" y="3886200"/>
            <a:ext cx="6400800" cy="1752600"/>
          </a:xfrm>
        </p:spPr>
        <p:txBody>
          <a:bodyPr>
            <a:normAutofit/>
          </a:bodyPr>
          <a:lstStyle/>
          <a:p>
            <a:r>
              <a:rPr lang="sv-SE" sz="2800" dirty="0" smtClean="0"/>
              <a:t>- Kroppens kontrollcentrum - </a:t>
            </a:r>
            <a:endParaRPr lang="sv-SE" sz="2800" dirty="0"/>
          </a:p>
        </p:txBody>
      </p:sp>
      <p:sp>
        <p:nvSpPr>
          <p:cNvPr id="2" name="Rubrik 1"/>
          <p:cNvSpPr>
            <a:spLocks noGrp="1"/>
          </p:cNvSpPr>
          <p:nvPr>
            <p:ph type="ctrTitle"/>
          </p:nvPr>
        </p:nvSpPr>
        <p:spPr/>
        <p:txBody>
          <a:bodyPr/>
          <a:lstStyle/>
          <a:p>
            <a:r>
              <a:rPr lang="sv-SE"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Hjärnan </a:t>
            </a:r>
            <a:r>
              <a:rPr lang="sv-SE" dirty="0" smtClean="0"/>
              <a:t> </a:t>
            </a:r>
            <a:endParaRPr lang="sv-SE" dirty="0"/>
          </a:p>
        </p:txBody>
      </p:sp>
      <p:sp>
        <p:nvSpPr>
          <p:cNvPr id="4" name="Rektangel 3"/>
          <p:cNvSpPr/>
          <p:nvPr/>
        </p:nvSpPr>
        <p:spPr>
          <a:xfrm>
            <a:off x="2971800" y="6096000"/>
            <a:ext cx="3352800" cy="246221"/>
          </a:xfrm>
          <a:prstGeom prst="rect">
            <a:avLst/>
          </a:prstGeom>
        </p:spPr>
        <p:txBody>
          <a:bodyPr wrap="square">
            <a:spAutoFit/>
          </a:bodyPr>
          <a:lstStyle/>
          <a:p>
            <a:r>
              <a:rPr lang="sv-SE" sz="1000" dirty="0" smtClean="0">
                <a:latin typeface="Arial"/>
                <a:cs typeface="Arial"/>
              </a:rPr>
              <a:t>Maria Lindman, Ängbyskolan, Knivsta – </a:t>
            </a:r>
            <a:r>
              <a:rPr lang="sv-SE" sz="1000" dirty="0" err="1" smtClean="0">
                <a:latin typeface="Arial"/>
                <a:cs typeface="Arial"/>
              </a:rPr>
              <a:t>www.lektion.se</a:t>
            </a:r>
            <a:endParaRPr lang="sv-SE" sz="1000" dirty="0">
              <a:latin typeface="Arial"/>
              <a:cs typeface="Arial"/>
            </a:endParaRPr>
          </a:p>
        </p:txBody>
      </p:sp>
    </p:spTree>
    <p:extLst>
      <p:ext uri="{BB962C8B-B14F-4D97-AF65-F5344CB8AC3E}">
        <p14:creationId xmlns:mc="http://schemas.openxmlformats.org/markup-compatibility/2006" xmlns:mv="urn:schemas-microsoft-com:mac:vml" xmlns="" xmlns:p14="http://schemas.microsoft.com/office/powerpoint/2010/main" val="3193675823"/>
      </p:ext>
    </p:extLst>
  </p:cSld>
  <p:clrMapOvr>
    <a:masterClrMapping/>
  </p:clrMapOvr>
  <mc:AlternateContent xmlns:mc="http://schemas.openxmlformats.org/markup-compatibility/2006">
    <mc:Choice xmlns:mv="urn:schemas-microsoft-com:mac:vml"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p:txBody>
          <a:bodyPr/>
          <a:lstStyle/>
          <a:p>
            <a:endParaRPr lang="sv-SE" dirty="0" smtClean="0"/>
          </a:p>
          <a:p>
            <a:endParaRPr lang="sv-SE" dirty="0"/>
          </a:p>
          <a:p>
            <a:endParaRPr lang="sv-SE" dirty="0" smtClean="0"/>
          </a:p>
          <a:p>
            <a:endParaRPr lang="sv-SE" dirty="0"/>
          </a:p>
          <a:p>
            <a:endParaRPr lang="sv-SE" dirty="0" smtClean="0"/>
          </a:p>
          <a:p>
            <a:endParaRPr lang="sv-SE" dirty="0"/>
          </a:p>
          <a:p>
            <a:endParaRPr lang="sv-SE" dirty="0" smtClean="0"/>
          </a:p>
          <a:p>
            <a:endParaRPr lang="sv-SE" dirty="0"/>
          </a:p>
          <a:p>
            <a:endParaRPr lang="sv-SE" dirty="0"/>
          </a:p>
        </p:txBody>
      </p:sp>
      <p:sp>
        <p:nvSpPr>
          <p:cNvPr id="4" name="Platshållare för text 3"/>
          <p:cNvSpPr>
            <a:spLocks noGrp="1"/>
          </p:cNvSpPr>
          <p:nvPr>
            <p:ph type="body" sz="half" idx="2"/>
          </p:nvPr>
        </p:nvSpPr>
        <p:spPr>
          <a:xfrm>
            <a:off x="612648" y="2547891"/>
            <a:ext cx="7991800" cy="3167109"/>
          </a:xfrm>
        </p:spPr>
        <p:txBody>
          <a:bodyPr>
            <a:normAutofit lnSpcReduction="10000"/>
          </a:bodyPr>
          <a:lstStyle/>
          <a:p>
            <a:endParaRPr lang="sv-SE" dirty="0" smtClean="0"/>
          </a:p>
          <a:p>
            <a:endParaRPr lang="sv-SE" dirty="0"/>
          </a:p>
          <a:p>
            <a:endParaRPr lang="sv-SE" dirty="0" smtClean="0"/>
          </a:p>
          <a:p>
            <a:endParaRPr lang="sv-SE" dirty="0"/>
          </a:p>
          <a:p>
            <a:endParaRPr lang="sv-SE" dirty="0" smtClean="0"/>
          </a:p>
          <a:p>
            <a:pPr algn="ctr"/>
            <a:r>
              <a:rPr lang="sv-SE" sz="3600" dirty="0" smtClean="0"/>
              <a:t>Hjärnan är kroppens kontrollcentrum. Det är ett komplicerat organ som arbetar blixtsnabbt som en fantastisk, levande dator. </a:t>
            </a:r>
            <a:endParaRPr lang="sv-SE" sz="3600" dirty="0"/>
          </a:p>
        </p:txBody>
      </p:sp>
      <p:pic>
        <p:nvPicPr>
          <p:cNvPr id="1026" name="Picture 2"/>
          <p:cNvPicPr>
            <a:picLocks noChangeAspect="1" noChangeArrowheads="1"/>
          </p:cNvPicPr>
          <p:nvPr/>
        </p:nvPicPr>
        <p:blipFill rotWithShape="1">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l="6295" r="7505" b="9084"/>
          <a:stretch/>
        </p:blipFill>
        <p:spPr bwMode="auto">
          <a:xfrm>
            <a:off x="1331640" y="188639"/>
            <a:ext cx="6477000" cy="3730217"/>
          </a:xfrm>
          <a:prstGeom prst="rect">
            <a:avLst/>
          </a:prstGeom>
          <a:noFill/>
          <a:ln>
            <a:noFill/>
          </a:ln>
          <a:effectLst/>
          <a:extLst>
            <a:ext uri="{909E8E84-426E-40DD-AFC4-6F175D3DCCD1}">
              <a14:hiddenFill xmlns:mc="http://schemas.openxmlformats.org/markup-compatibility/2006" xmlns:mv="urn:schemas-microsoft-com:mac:vml" xmlns="" xmlns:a14="http://schemas.microsoft.com/office/drawing/2010/main">
                <a:solidFill>
                  <a:schemeClr val="accent1"/>
                </a:solidFill>
              </a14:hiddenFill>
            </a:ext>
            <a:ext uri="{91240B29-F687-4F45-9708-019B960494DF}">
              <a14:hiddenLine xmlns:mc="http://schemas.openxmlformats.org/markup-compatibility/2006" xmlns:mv="urn:schemas-microsoft-com:mac:vml" xmlns="" xmlns:a14="http://schemas.microsoft.com/office/drawing/2010/main" w="9525">
                <a:solidFill>
                  <a:schemeClr val="tx1"/>
                </a:solidFill>
                <a:miter lim="800000"/>
                <a:headEnd/>
                <a:tailEnd/>
              </a14:hiddenLine>
            </a:ex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 xmlns:p14="http://schemas.microsoft.com/office/powerpoint/2010/main" val="3356548798"/>
      </p:ext>
    </p:extLst>
  </p:cSld>
  <p:clrMapOvr>
    <a:masterClrMapping/>
  </p:clrMapOvr>
  <mc:AlternateContent xmlns:mc="http://schemas.openxmlformats.org/markup-compatibility/2006">
    <mc:Choice xmlns:mv="urn:schemas-microsoft-com:mac:vml"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dirty="0" smtClean="0"/>
              <a:t>Hjärnans delar</a:t>
            </a:r>
            <a:endParaRPr lang="sv-SE" sz="3600" dirty="0"/>
          </a:p>
        </p:txBody>
      </p:sp>
      <p:sp>
        <p:nvSpPr>
          <p:cNvPr id="3" name="Platshållare för bild 2"/>
          <p:cNvSpPr>
            <a:spLocks noGrp="1"/>
          </p:cNvSpPr>
          <p:nvPr>
            <p:ph type="pic" idx="1"/>
          </p:nvPr>
        </p:nvSpPr>
        <p:spPr/>
      </p:sp>
      <p:sp>
        <p:nvSpPr>
          <p:cNvPr id="4" name="Platshållare för text 3"/>
          <p:cNvSpPr>
            <a:spLocks noGrp="1"/>
          </p:cNvSpPr>
          <p:nvPr>
            <p:ph type="body" sz="half" idx="2"/>
          </p:nvPr>
        </p:nvSpPr>
        <p:spPr/>
        <p:txBody>
          <a:bodyPr>
            <a:normAutofit/>
          </a:bodyPr>
          <a:lstStyle/>
          <a:p>
            <a:r>
              <a:rPr lang="sv-SE" sz="2800" dirty="0" smtClean="0"/>
              <a:t>Hjärnan kan delas upp i tre större delar; stora hjärnan, lilla hjärnan och hjärnstammen</a:t>
            </a:r>
            <a:endParaRPr lang="sv-SE" sz="2800" dirty="0"/>
          </a:p>
        </p:txBody>
      </p:sp>
      <p:pic>
        <p:nvPicPr>
          <p:cNvPr id="2050" name="Picture 2"/>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4355976" y="1340768"/>
            <a:ext cx="4201244" cy="3620908"/>
          </a:xfrm>
          <a:prstGeom prst="rect">
            <a:avLst/>
          </a:prstGeom>
          <a:noFill/>
          <a:ln>
            <a:noFill/>
          </a:ln>
          <a:effectLst/>
          <a:extLst>
            <a:ext uri="{909E8E84-426E-40DD-AFC4-6F175D3DCCD1}">
              <a14:hiddenFill xmlns:mc="http://schemas.openxmlformats.org/markup-compatibility/2006" xmlns:mv="urn:schemas-microsoft-com:mac:vml" xmlns="" xmlns:a14="http://schemas.microsoft.com/office/drawing/2010/main">
                <a:solidFill>
                  <a:schemeClr val="accent1"/>
                </a:solidFill>
              </a14:hiddenFill>
            </a:ext>
            <a:ext uri="{91240B29-F687-4F45-9708-019B960494DF}">
              <a14:hiddenLine xmlns:mc="http://schemas.openxmlformats.org/markup-compatibility/2006" xmlns:mv="urn:schemas-microsoft-com:mac:vml" xmlns="" xmlns:a14="http://schemas.microsoft.com/office/drawing/2010/main" w="9525">
                <a:solidFill>
                  <a:schemeClr val="tx1"/>
                </a:solidFill>
                <a:miter lim="800000"/>
                <a:headEnd/>
                <a:tailEnd/>
              </a14:hiddenLine>
            </a:ex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 xmlns:p14="http://schemas.microsoft.com/office/powerpoint/2010/main" val="4200149122"/>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7924800" cy="1714202"/>
          </a:xfrm>
        </p:spPr>
        <p:txBody>
          <a:bodyPr anchor="t" anchorCtr="0"/>
          <a:lstStyle/>
          <a:p>
            <a:pPr algn="ctr"/>
            <a:r>
              <a:rPr lang="sv-SE" sz="2800" cap="none" dirty="0" smtClean="0">
                <a:solidFill>
                  <a:srgbClr val="00B0F0"/>
                </a:solidFill>
              </a:rPr>
              <a:t>Stora hjärnan är hjärnans största del.</a:t>
            </a:r>
            <a:br>
              <a:rPr lang="sv-SE" sz="2800" cap="none" dirty="0" smtClean="0">
                <a:solidFill>
                  <a:srgbClr val="00B0F0"/>
                </a:solidFill>
              </a:rPr>
            </a:br>
            <a:r>
              <a:rPr lang="sv-SE" sz="2800" cap="none" dirty="0" smtClean="0">
                <a:solidFill>
                  <a:srgbClr val="00B0F0"/>
                </a:solidFill>
              </a:rPr>
              <a:t>Den tar emot och lagrar information från sinnena (syn, hörsel, känsel, smak och lukt) och kontrollerar också dina rörelser.</a:t>
            </a:r>
            <a:r>
              <a:rPr lang="sv-SE" sz="2800" cap="none" dirty="0" smtClean="0"/>
              <a:t/>
            </a:r>
            <a:br>
              <a:rPr lang="sv-SE" sz="2800" cap="none" dirty="0" smtClean="0"/>
            </a:br>
            <a:r>
              <a:rPr lang="sv-SE" sz="2800" cap="none" dirty="0" smtClean="0">
                <a:solidFill>
                  <a:srgbClr val="00B0F0"/>
                </a:solidFill>
              </a:rPr>
              <a:t>Den ansvarar också för tankeförmågan, intelligensen, talet och komplicerade uppgifter som räkning.</a:t>
            </a:r>
            <a:endParaRPr lang="sv-SE" sz="2800" cap="none" dirty="0">
              <a:solidFill>
                <a:srgbClr val="00B0F0"/>
              </a:solidFill>
            </a:endParaRPr>
          </a:p>
        </p:txBody>
      </p:sp>
      <p:pic>
        <p:nvPicPr>
          <p:cNvPr id="3074" name="Picture 2"/>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3131840" y="4005064"/>
            <a:ext cx="2519561" cy="1414830"/>
          </a:xfrm>
          <a:prstGeom prst="rect">
            <a:avLst/>
          </a:prstGeom>
          <a:ln>
            <a:noFill/>
          </a:ln>
          <a:effectLst>
            <a:softEdge rad="112500"/>
          </a:effectLst>
          <a:extLst>
            <a:ext uri="{909E8E84-426E-40DD-AFC4-6F175D3DCCD1}">
              <a14:hiddenFill xmlns:mc="http://schemas.openxmlformats.org/markup-compatibility/2006" xmlns:mv="urn:schemas-microsoft-com:mac:vml" xmlns="" xmlns:a14="http://schemas.microsoft.com/office/drawing/2010/main">
                <a:solidFill>
                  <a:schemeClr val="accent1"/>
                </a:solidFill>
              </a14:hiddenFill>
            </a:ext>
            <a:ext uri="{91240B29-F687-4F45-9708-019B960494DF}">
              <a14:hiddenLine xmlns:mc="http://schemas.openxmlformats.org/markup-compatibility/2006" xmlns:mv="urn:schemas-microsoft-com:mac:vml" xmlns="" xmlns:a14="http://schemas.microsoft.com/office/drawing/2010/main" w="9525">
                <a:solidFill>
                  <a:schemeClr val="tx1"/>
                </a:solidFill>
                <a:miter lim="800000"/>
                <a:headEnd/>
                <a:tailEnd/>
              </a14:hiddenLine>
            </a:ex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683568" y="3501008"/>
            <a:ext cx="2232248" cy="2232248"/>
          </a:xfrm>
          <a:prstGeom prst="rect">
            <a:avLst/>
          </a:prstGeom>
          <a:ln>
            <a:noFill/>
          </a:ln>
          <a:effectLst>
            <a:softEdge rad="112500"/>
          </a:effectLst>
          <a:extLst>
            <a:ext uri="{909E8E84-426E-40DD-AFC4-6F175D3DCCD1}">
              <a14:hiddenFill xmlns:mc="http://schemas.openxmlformats.org/markup-compatibility/2006" xmlns:mv="urn:schemas-microsoft-com:mac:vml" xmlns="" xmlns:a14="http://schemas.microsoft.com/office/drawing/2010/main">
                <a:solidFill>
                  <a:schemeClr val="accent1"/>
                </a:solidFill>
              </a14:hiddenFill>
            </a:ext>
            <a:ext uri="{91240B29-F687-4F45-9708-019B960494DF}">
              <a14:hiddenLine xmlns:mc="http://schemas.openxmlformats.org/markup-compatibility/2006" xmlns:mv="urn:schemas-microsoft-com:mac:vml" xmlns="" xmlns:a14="http://schemas.microsoft.com/office/drawing/2010/main" w="9525">
                <a:solidFill>
                  <a:schemeClr val="tx1"/>
                </a:solidFill>
                <a:miter lim="800000"/>
                <a:headEnd/>
                <a:tailEnd/>
              </a14:hiddenLine>
            </a:ex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6084168" y="3501008"/>
            <a:ext cx="2448272" cy="2116409"/>
          </a:xfrm>
          <a:prstGeom prst="rect">
            <a:avLst/>
          </a:prstGeom>
          <a:noFill/>
          <a:ln>
            <a:noFill/>
          </a:ln>
          <a:effectLst/>
          <a:extLst>
            <a:ext uri="{909E8E84-426E-40DD-AFC4-6F175D3DCCD1}">
              <a14:hiddenFill xmlns:mc="http://schemas.openxmlformats.org/markup-compatibility/2006" xmlns:mv="urn:schemas-microsoft-com:mac:vml" xmlns="" xmlns:a14="http://schemas.microsoft.com/office/drawing/2010/main">
                <a:solidFill>
                  <a:schemeClr val="accent1"/>
                </a:solidFill>
              </a14:hiddenFill>
            </a:ext>
            <a:ext uri="{91240B29-F687-4F45-9708-019B960494DF}">
              <a14:hiddenLine xmlns:mc="http://schemas.openxmlformats.org/markup-compatibility/2006" xmlns:mv="urn:schemas-microsoft-com:mac:vml" xmlns="" xmlns:a14="http://schemas.microsoft.com/office/drawing/2010/main" w="9525">
                <a:solidFill>
                  <a:schemeClr val="tx1"/>
                </a:solidFill>
                <a:miter lim="800000"/>
                <a:headEnd/>
                <a:tailEnd/>
              </a14:hiddenLine>
            </a:ex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 xmlns:p14="http://schemas.microsoft.com/office/powerpoint/2010/main" val="389842678"/>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09600" y="4265340"/>
            <a:ext cx="7885113" cy="1251892"/>
          </a:xfrm>
        </p:spPr>
        <p:txBody>
          <a:bodyPr>
            <a:normAutofit/>
          </a:bodyPr>
          <a:lstStyle/>
          <a:p>
            <a:pPr algn="ctr"/>
            <a:r>
              <a:rPr lang="sv-SE" sz="2800" dirty="0" smtClean="0"/>
              <a:t>Lilla hjärnan hjälper dig att balansera och röra musklerna. Det är den här delen som används när du dansar. </a:t>
            </a:r>
            <a:endParaRPr lang="sv-SE" sz="2800" dirty="0"/>
          </a:p>
        </p:txBody>
      </p:sp>
      <p:pic>
        <p:nvPicPr>
          <p:cNvPr id="4098" name="Picture 2"/>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2214212" y="188640"/>
            <a:ext cx="4762500" cy="4076700"/>
          </a:xfrm>
          <a:prstGeom prst="rect">
            <a:avLst/>
          </a:prstGeom>
          <a:ln>
            <a:noFill/>
          </a:ln>
          <a:effectLst>
            <a:softEdge rad="112500"/>
          </a:effectLst>
          <a:extLst>
            <a:ext uri="{909E8E84-426E-40DD-AFC4-6F175D3DCCD1}">
              <a14:hiddenFill xmlns:mc="http://schemas.openxmlformats.org/markup-compatibility/2006" xmlns:mv="urn:schemas-microsoft-com:mac:vml" xmlns="" xmlns:a14="http://schemas.microsoft.com/office/drawing/2010/main">
                <a:solidFill>
                  <a:schemeClr val="accent1"/>
                </a:solidFill>
              </a14:hiddenFill>
            </a:ext>
            <a:ext uri="{91240B29-F687-4F45-9708-019B960494DF}">
              <a14:hiddenLine xmlns:mc="http://schemas.openxmlformats.org/markup-compatibility/2006" xmlns:mv="urn:schemas-microsoft-com:mac:vml" xmlns="" xmlns:a14="http://schemas.microsoft.com/office/drawing/2010/main" w="9525">
                <a:solidFill>
                  <a:schemeClr val="tx1"/>
                </a:solidFill>
                <a:miter lim="800000"/>
                <a:headEnd/>
                <a:tailEnd/>
              </a14:hiddenLine>
            </a:ex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 xmlns:p14="http://schemas.microsoft.com/office/powerpoint/2010/main" val="2883798802"/>
      </p:ext>
    </p:extLst>
  </p:cSld>
  <p:clrMapOvr>
    <a:masterClrMapping/>
  </p:clrMapOvr>
  <mc:AlternateContent xmlns:mc="http://schemas.openxmlformats.org/markup-compatibility/2006">
    <mc:Choice xmlns:mv="urn:schemas-microsoft-com:mac:vml"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p:txBody>
          <a:bodyPr/>
          <a:lstStyle/>
          <a:p>
            <a:endParaRPr lang="sv-SE" dirty="0" smtClean="0"/>
          </a:p>
          <a:p>
            <a:endParaRPr lang="sv-SE" dirty="0"/>
          </a:p>
        </p:txBody>
      </p:sp>
      <p:sp>
        <p:nvSpPr>
          <p:cNvPr id="3" name="Platshållare för innehåll 2"/>
          <p:cNvSpPr>
            <a:spLocks noGrp="1"/>
          </p:cNvSpPr>
          <p:nvPr>
            <p:ph sz="quarter" idx="14"/>
          </p:nvPr>
        </p:nvSpPr>
        <p:spPr>
          <a:xfrm>
            <a:off x="683568" y="1600200"/>
            <a:ext cx="7850832" cy="4114800"/>
          </a:xfrm>
        </p:spPr>
        <p:txBody>
          <a:bodyPr/>
          <a:lstStyle/>
          <a:p>
            <a:endParaRPr lang="sv-SE" dirty="0" smtClean="0"/>
          </a:p>
          <a:p>
            <a:endParaRPr lang="sv-SE" dirty="0"/>
          </a:p>
          <a:p>
            <a:pPr marL="0" indent="0" algn="ctr">
              <a:buNone/>
            </a:pPr>
            <a:r>
              <a:rPr lang="sv-SE" sz="3200" dirty="0" smtClean="0">
                <a:solidFill>
                  <a:srgbClr val="00B050"/>
                </a:solidFill>
              </a:rPr>
              <a:t>I hjärnstammen kontrolleras handlingar som du själv inte kan bestämma över. Vad du än sysslar med så ser förlängda märgen till att ditt hjärta slår och att du andas. Den arbetar i samma takt oavsett om du är vaken eller om du sover!</a:t>
            </a:r>
            <a:endParaRPr lang="sv-SE" sz="3200" dirty="0">
              <a:solidFill>
                <a:srgbClr val="00B050"/>
              </a:solidFill>
            </a:endParaRPr>
          </a:p>
        </p:txBody>
      </p:sp>
      <p:pic>
        <p:nvPicPr>
          <p:cNvPr id="5122" name="Picture 2"/>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2123728" y="188640"/>
            <a:ext cx="4581128" cy="1909245"/>
          </a:xfrm>
          <a:prstGeom prst="rect">
            <a:avLst/>
          </a:prstGeom>
          <a:ln>
            <a:noFill/>
          </a:ln>
          <a:effectLst>
            <a:softEdge rad="112500"/>
          </a:effectLst>
          <a:extLst>
            <a:ext uri="{909E8E84-426E-40DD-AFC4-6F175D3DCCD1}">
              <a14:hiddenFill xmlns:mc="http://schemas.openxmlformats.org/markup-compatibility/2006" xmlns:mv="urn:schemas-microsoft-com:mac:vml" xmlns="" xmlns:a14="http://schemas.microsoft.com/office/drawing/2010/main">
                <a:solidFill>
                  <a:schemeClr val="accent1"/>
                </a:solidFill>
              </a14:hiddenFill>
            </a:ext>
            <a:ext uri="{91240B29-F687-4F45-9708-019B960494DF}">
              <a14:hiddenLine xmlns:mc="http://schemas.openxmlformats.org/markup-compatibility/2006" xmlns:mv="urn:schemas-microsoft-com:mac:vml" xmlns="" xmlns:a14="http://schemas.microsoft.com/office/drawing/2010/main" w="9525">
                <a:solidFill>
                  <a:schemeClr val="tx1"/>
                </a:solidFill>
                <a:miter lim="800000"/>
                <a:headEnd/>
                <a:tailEnd/>
              </a14:hiddenLine>
            </a:ex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 xmlns:p14="http://schemas.microsoft.com/office/powerpoint/2010/main" val="3791532769"/>
      </p:ext>
    </p:extLst>
  </p:cSld>
  <p:clrMapOvr>
    <a:masterClrMapping/>
  </p:clrMapOvr>
  <mc:AlternateContent xmlns:mc="http://schemas.openxmlformats.org/markup-compatibility/2006">
    <mc:Choice xmlns:mv="urn:schemas-microsoft-com:mac:vml"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gn="ctr"/>
            <a:r>
              <a:rPr lang="sv-SE" sz="3600" dirty="0" smtClean="0"/>
              <a:t>Inlärning </a:t>
            </a:r>
            <a:endParaRPr lang="sv-SE" sz="3600" dirty="0"/>
          </a:p>
        </p:txBody>
      </p:sp>
      <p:sp>
        <p:nvSpPr>
          <p:cNvPr id="4" name="Platshållare för text 3"/>
          <p:cNvSpPr>
            <a:spLocks noGrp="1"/>
          </p:cNvSpPr>
          <p:nvPr>
            <p:ph type="body" sz="half" idx="2"/>
          </p:nvPr>
        </p:nvSpPr>
        <p:spPr/>
        <p:txBody>
          <a:bodyPr>
            <a:normAutofit/>
          </a:bodyPr>
          <a:lstStyle/>
          <a:p>
            <a:r>
              <a:rPr lang="sv-SE" sz="2400" dirty="0" smtClean="0"/>
              <a:t>När du lär dig att göra något nytt så skapas det förbindelser mellan olika hjärnceller. Nästa gång du gör samma sak finns förbindelsen redan där och det blir lättare.</a:t>
            </a:r>
            <a:endParaRPr lang="sv-SE" sz="2400" dirty="0"/>
          </a:p>
        </p:txBody>
      </p:sp>
      <p:pic>
        <p:nvPicPr>
          <p:cNvPr id="5" name="il_fi" descr="http://www.posk.se/bilder/fotboll1.jpg"/>
          <p:cNvPicPr>
            <a:picLocks noGrp="1"/>
          </p:cNvPicPr>
          <p:nvPr>
            <p:ph sz="quarter" idx="13"/>
          </p:nvPr>
        </p:nvPicPr>
        <p:blipFill>
          <a:blip r:embed="rId3" cstate="print"/>
          <a:srcRect l="3820" t="4132" r="3231" b="14791"/>
          <a:stretch>
            <a:fillRect/>
          </a:stretch>
        </p:blipFill>
        <p:spPr bwMode="auto">
          <a:xfrm>
            <a:off x="4139952" y="2276872"/>
            <a:ext cx="4320480" cy="2664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4"/>
          </p:nvPr>
        </p:nvSpPr>
        <p:spPr/>
        <p:txBody>
          <a:bodyPr/>
          <a:lstStyle/>
          <a:p>
            <a:pPr>
              <a:buNone/>
            </a:pPr>
            <a:endParaRPr lang="sv-SE" dirty="0" smtClean="0"/>
          </a:p>
          <a:p>
            <a:pPr>
              <a:buNone/>
            </a:pPr>
            <a:r>
              <a:rPr lang="sv-SE" sz="2000" dirty="0" smtClean="0"/>
              <a:t>      Ditt namn, telefonnummer och saker du kan utantill, som att cykla, kan lagras i många år i ditt långtidsminne. Det är här jag vill att multiplikationstabellen ska vara </a:t>
            </a:r>
            <a:r>
              <a:rPr lang="sv-SE" sz="2000" dirty="0" smtClean="0">
                <a:sym typeface="Wingdings" pitchFamily="2" charset="2"/>
              </a:rPr>
              <a:t>.</a:t>
            </a:r>
            <a:endParaRPr lang="sv-SE" sz="2000" dirty="0"/>
          </a:p>
        </p:txBody>
      </p:sp>
      <p:sp>
        <p:nvSpPr>
          <p:cNvPr id="3" name="Platshållare för innehåll 2"/>
          <p:cNvSpPr>
            <a:spLocks noGrp="1"/>
          </p:cNvSpPr>
          <p:nvPr>
            <p:ph sz="quarter" idx="13"/>
          </p:nvPr>
        </p:nvSpPr>
        <p:spPr/>
        <p:txBody>
          <a:bodyPr/>
          <a:lstStyle/>
          <a:p>
            <a:pPr>
              <a:buNone/>
            </a:pPr>
            <a:r>
              <a:rPr lang="sv-SE" dirty="0" smtClean="0"/>
              <a:t>    </a:t>
            </a:r>
          </a:p>
          <a:p>
            <a:pPr>
              <a:buNone/>
            </a:pPr>
            <a:r>
              <a:rPr lang="sv-SE" dirty="0" smtClean="0"/>
              <a:t>       </a:t>
            </a:r>
            <a:r>
              <a:rPr lang="sv-SE" sz="2000" dirty="0" smtClean="0"/>
              <a:t>Ditt korttidsminne lagrar bara information i cirka en minut. Du använder det till att jämföra priser när du handlar, eller för att komma ihåg ett namn när du träffar en ny person.</a:t>
            </a:r>
            <a:endParaRPr lang="sv-SE" sz="2000" dirty="0"/>
          </a:p>
        </p:txBody>
      </p:sp>
      <p:sp>
        <p:nvSpPr>
          <p:cNvPr id="4" name="Rubrik 3"/>
          <p:cNvSpPr>
            <a:spLocks noGrp="1"/>
          </p:cNvSpPr>
          <p:nvPr>
            <p:ph type="title"/>
          </p:nvPr>
        </p:nvSpPr>
        <p:spPr/>
        <p:txBody>
          <a:bodyPr/>
          <a:lstStyle/>
          <a:p>
            <a:pPr algn="ctr"/>
            <a:r>
              <a:rPr lang="sv-SE" dirty="0" smtClean="0"/>
              <a:t>minnet</a:t>
            </a:r>
            <a:endParaRPr lang="sv-SE" dirty="0"/>
          </a:p>
        </p:txBody>
      </p:sp>
      <p:sp>
        <p:nvSpPr>
          <p:cNvPr id="5" name="Platshållare för text 4"/>
          <p:cNvSpPr>
            <a:spLocks noGrp="1"/>
          </p:cNvSpPr>
          <p:nvPr>
            <p:ph type="body" idx="1"/>
          </p:nvPr>
        </p:nvSpPr>
        <p:spPr/>
        <p:txBody>
          <a:bodyPr/>
          <a:lstStyle/>
          <a:p>
            <a:pPr algn="ctr"/>
            <a:r>
              <a:rPr lang="sv-SE" sz="2400" dirty="0" smtClean="0"/>
              <a:t>Korttidsminnet</a:t>
            </a:r>
            <a:r>
              <a:rPr lang="sv-SE" dirty="0" smtClean="0"/>
              <a:t> </a:t>
            </a:r>
            <a:endParaRPr lang="sv-SE" dirty="0"/>
          </a:p>
        </p:txBody>
      </p:sp>
      <p:sp>
        <p:nvSpPr>
          <p:cNvPr id="6" name="Platshållare för text 5"/>
          <p:cNvSpPr>
            <a:spLocks noGrp="1"/>
          </p:cNvSpPr>
          <p:nvPr>
            <p:ph type="body" sz="quarter" idx="3"/>
          </p:nvPr>
        </p:nvSpPr>
        <p:spPr/>
        <p:txBody>
          <a:bodyPr>
            <a:normAutofit/>
          </a:bodyPr>
          <a:lstStyle/>
          <a:p>
            <a:pPr algn="ctr"/>
            <a:r>
              <a:rPr lang="sv-SE" sz="2400" dirty="0" smtClean="0"/>
              <a:t>Långtidsminnet </a:t>
            </a:r>
            <a:endParaRPr lang="sv-SE" sz="2400" dirty="0"/>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Horisont">
  <a:themeElements>
    <a:clrScheme name="Horis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s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s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335</TotalTime>
  <Words>240</Words>
  <Application>Microsoft Office PowerPoint</Application>
  <PresentationFormat>Bildspel på skärmen (4:3)</PresentationFormat>
  <Paragraphs>40</Paragraphs>
  <Slides>8</Slides>
  <Notes>8</Notes>
  <HiddenSlides>0</HiddenSlides>
  <MMClips>0</MMClips>
  <ScaleCrop>false</ScaleCrop>
  <HeadingPairs>
    <vt:vector size="4" baseType="variant">
      <vt:variant>
        <vt:lpstr>Tema</vt:lpstr>
      </vt:variant>
      <vt:variant>
        <vt:i4>1</vt:i4>
      </vt:variant>
      <vt:variant>
        <vt:lpstr>Bildrubriker</vt:lpstr>
      </vt:variant>
      <vt:variant>
        <vt:i4>8</vt:i4>
      </vt:variant>
    </vt:vector>
  </HeadingPairs>
  <TitlesOfParts>
    <vt:vector size="9" baseType="lpstr">
      <vt:lpstr>Horisont</vt:lpstr>
      <vt:lpstr>Hjärnan  </vt:lpstr>
      <vt:lpstr>Bild 2</vt:lpstr>
      <vt:lpstr>Hjärnans delar</vt:lpstr>
      <vt:lpstr>Stora hjärnan är hjärnans största del. Den tar emot och lagrar information från sinnena (syn, hörsel, känsel, smak och lukt) och kontrollerar också dina rörelser. Den ansvarar också för tankeförmågan, intelligensen, talet och komplicerade uppgifter som räkning.</vt:lpstr>
      <vt:lpstr>Bild 5</vt:lpstr>
      <vt:lpstr>Bild 6</vt:lpstr>
      <vt:lpstr>Inlärning </vt:lpstr>
      <vt:lpstr>minnet</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Hjärnan</dc:title>
  <dc:creator>Mia</dc:creator>
  <cp:lastModifiedBy>aa19657</cp:lastModifiedBy>
  <cp:revision>42</cp:revision>
  <dcterms:created xsi:type="dcterms:W3CDTF">2011-05-13T12:21:31Z</dcterms:created>
  <dcterms:modified xsi:type="dcterms:W3CDTF">2012-03-06T12:07:06Z</dcterms:modified>
</cp:coreProperties>
</file>